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90" r:id="rId4"/>
    <p:sldId id="296" r:id="rId5"/>
    <p:sldId id="301" r:id="rId6"/>
    <p:sldId id="314" r:id="rId7"/>
    <p:sldId id="315" r:id="rId8"/>
    <p:sldId id="316" r:id="rId9"/>
    <p:sldId id="317" r:id="rId10"/>
    <p:sldId id="318" r:id="rId11"/>
    <p:sldId id="313" r:id="rId1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4"/>
      <p:bold r:id="rId15"/>
      <p:italic r:id="rId16"/>
      <p:boldItalic r:id="rId17"/>
    </p:embeddedFont>
    <p:embeddedFont>
      <p:font typeface="Malgun Gothic" panose="020B0503020000020004" pitchFamily="34" charset="-127"/>
      <p:regular r:id="rId18"/>
      <p:bold r:id="rId19"/>
    </p:embeddedFont>
    <p:embeddedFont>
      <p:font typeface="Raleway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113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709551" y="1289309"/>
            <a:ext cx="7520049" cy="7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Fitting Separated Growth Curve Models </a:t>
            </a:r>
            <a:br>
              <a:rPr lang="en-US" altLang="ko-KR" sz="2500" dirty="0"/>
            </a:br>
            <a:r>
              <a:rPr lang="en-US" altLang="ko-KR" sz="2500" dirty="0"/>
              <a:t>and its coefficients</a:t>
            </a:r>
            <a:br>
              <a:rPr lang="en-US" altLang="ko-KR" sz="34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br>
              <a:rPr lang="en-US" altLang="ko-KR" sz="100" dirty="0"/>
            </a:br>
            <a:r>
              <a:rPr lang="en-US" altLang="ko-KR" sz="1800" b="0" dirty="0"/>
              <a:t>10</a:t>
            </a:r>
            <a:r>
              <a:rPr lang="ko-KR" altLang="en-US" sz="1800" b="0" dirty="0"/>
              <a:t>월 </a:t>
            </a:r>
            <a:r>
              <a:rPr lang="en-US" altLang="ko-KR" sz="1800" b="0" dirty="0"/>
              <a:t>26</a:t>
            </a:r>
            <a:r>
              <a:rPr lang="ko-KR" altLang="en-US" sz="1800" b="0" dirty="0"/>
              <a:t>일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구태완 </a:t>
            </a: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한결희, 이도은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>
                <a:latin typeface="Malgun Gothic"/>
                <a:ea typeface="Malgun Gothic"/>
                <a:cs typeface="Malgun Gothic"/>
                <a:sym typeface="Malgun Gothic"/>
              </a:rPr>
              <a:t> 고영현, 김학용, 김태현, 정혜원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6" y="3054460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604299"/>
            <a:ext cx="7688700" cy="7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(5) – Only Logistic Model fitted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					</a:t>
            </a:r>
            <a:r>
              <a:rPr lang="en-US" altLang="ko-KR" sz="1200" b="1" dirty="0">
                <a:solidFill>
                  <a:schemeClr val="accent5"/>
                </a:solidFill>
              </a:rPr>
              <a:t>(</a:t>
            </a:r>
            <a:r>
              <a:rPr lang="en-US" altLang="ko-KR" sz="1200" b="1" dirty="0" err="1">
                <a:solidFill>
                  <a:schemeClr val="accent5"/>
                </a:solidFill>
              </a:rPr>
              <a:t>Gompertz</a:t>
            </a:r>
            <a:r>
              <a:rPr lang="ko-KR" altLang="en-US" sz="1200" b="1" dirty="0">
                <a:solidFill>
                  <a:schemeClr val="accent5"/>
                </a:solidFill>
              </a:rPr>
              <a:t>만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적합되는</a:t>
            </a:r>
            <a:r>
              <a:rPr lang="ko-KR" altLang="en-US" sz="1200" b="1" dirty="0">
                <a:solidFill>
                  <a:schemeClr val="accent5"/>
                </a:solidFill>
              </a:rPr>
              <a:t> 경우는 없음</a:t>
            </a:r>
            <a:r>
              <a:rPr lang="en-US" altLang="ko-KR" sz="1200" b="1" dirty="0">
                <a:solidFill>
                  <a:schemeClr val="accent5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1DCBE-5DC4-BD46-8FA9-ED43F65C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025" y="1276900"/>
            <a:ext cx="3656531" cy="3866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8C3A3-505C-9C4E-83DC-63046FA2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3" y="1276900"/>
            <a:ext cx="3755002" cy="38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7D20-CE32-8A4E-B8F3-20566812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/>
                </a:solidFill>
              </a:rPr>
              <a:t>What to do next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7F930-B2B4-0E4A-A23E-8E2A08D3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431" y="2102729"/>
            <a:ext cx="8645138" cy="2261100"/>
          </a:xfrm>
        </p:spPr>
        <p:txBody>
          <a:bodyPr/>
          <a:lstStyle/>
          <a:p>
            <a:pPr marL="146050" indent="0">
              <a:buNone/>
            </a:pPr>
            <a:endParaRPr lang="en-KR" dirty="0"/>
          </a:p>
          <a:p>
            <a:r>
              <a:rPr lang="en-KR" sz="1600" dirty="0"/>
              <a:t>Poorly fitted countries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어떤 방식으로 적합을 시켜야 좋을까</a:t>
            </a:r>
            <a:r>
              <a:rPr lang="en-US" altLang="ko-KR" sz="1600" dirty="0"/>
              <a:t>?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특히 </a:t>
            </a:r>
            <a:r>
              <a:rPr lang="en-US" altLang="ko-KR" sz="1600" dirty="0"/>
              <a:t>breakpoint</a:t>
            </a:r>
            <a:r>
              <a:rPr lang="ko-KR" altLang="en-US" sz="1600" dirty="0"/>
              <a:t>가 하나 이상 존재하는 것으로 보이나 </a:t>
            </a:r>
            <a:r>
              <a:rPr lang="ko-KR" altLang="en-US" sz="1600" dirty="0" err="1"/>
              <a:t>적합되지</a:t>
            </a:r>
            <a:r>
              <a:rPr lang="ko-KR" altLang="en-US" sz="1600" dirty="0"/>
              <a:t> 않는 경우와</a:t>
            </a:r>
            <a:endParaRPr lang="en-US" altLang="ko-KR" sz="1600" dirty="0"/>
          </a:p>
          <a:p>
            <a:pPr marL="146050" indent="0">
              <a:buNone/>
            </a:pPr>
            <a:r>
              <a:rPr lang="en-US" sz="1600" dirty="0"/>
              <a:t>	</a:t>
            </a:r>
            <a:r>
              <a:rPr lang="ko-KR" altLang="en-US" sz="1600" dirty="0"/>
              <a:t>  </a:t>
            </a:r>
            <a:r>
              <a:rPr lang="en-US" altLang="ko-KR" sz="1600" dirty="0"/>
              <a:t>Logistic Model </a:t>
            </a:r>
            <a:r>
              <a:rPr lang="ko-KR" altLang="en-US" sz="1600" dirty="0"/>
              <a:t>만 </a:t>
            </a:r>
            <a:r>
              <a:rPr lang="ko-KR" altLang="en-US" sz="1600" dirty="0" err="1"/>
              <a:t>적합되는</a:t>
            </a:r>
            <a:r>
              <a:rPr lang="ko-KR" altLang="en-US" sz="1600" dirty="0"/>
              <a:t> 경우</a:t>
            </a:r>
            <a:r>
              <a:rPr lang="en-US" altLang="ko-KR" sz="1600" dirty="0"/>
              <a:t>)</a:t>
            </a:r>
            <a:endParaRPr lang="en-KR" sz="1600" dirty="0"/>
          </a:p>
          <a:p>
            <a:pPr marL="146050" indent="0">
              <a:buNone/>
            </a:pPr>
            <a:endParaRPr lang="en-KR" sz="1600" dirty="0"/>
          </a:p>
          <a:p>
            <a:pPr marL="14605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6837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119872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solidFill>
                  <a:srgbClr val="000000"/>
                </a:solidFill>
              </a:rPr>
              <a:t>개요</a:t>
            </a:r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993266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1. Simple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Moving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Average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(window size = 7) </a:t>
            </a:r>
            <a:r>
              <a:rPr lang="ko-KR" altLang="en-US" sz="1400" b="1" dirty="0">
                <a:solidFill>
                  <a:schemeClr val="accent5"/>
                </a:solidFill>
              </a:rPr>
              <a:t>적용</a:t>
            </a:r>
            <a:endParaRPr lang="en-US" altLang="ko-KR" sz="1200" b="1" dirty="0">
              <a:solidFill>
                <a:schemeClr val="accent5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ko-KR" sz="1200" dirty="0"/>
              <a:t>-   </a:t>
            </a:r>
            <a:r>
              <a:rPr lang="ko-KR" altLang="en-US" sz="1200" dirty="0" err="1"/>
              <a:t>주별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시계열</a:t>
            </a:r>
            <a:r>
              <a:rPr lang="ko-KR" altLang="en-US" sz="1200" dirty="0"/>
              <a:t> 효과</a:t>
            </a:r>
            <a:r>
              <a:rPr lang="en-US" altLang="ko-KR" sz="1200" dirty="0"/>
              <a:t>(</a:t>
            </a:r>
            <a:r>
              <a:rPr lang="ko-KR" altLang="en-US" sz="1200" dirty="0"/>
              <a:t>주말에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감소 또는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 </a:t>
            </a:r>
            <a:r>
              <a:rPr lang="en-US" altLang="ko-KR" sz="1200" dirty="0"/>
              <a:t>0)</a:t>
            </a:r>
            <a:r>
              <a:rPr lang="ko-KR" altLang="en-US" sz="1200" dirty="0"/>
              <a:t> 보완</a:t>
            </a:r>
            <a:endParaRPr lang="en-US" altLang="ko-KR" sz="1200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2. Separated Logistic,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Bertalanffy</a:t>
            </a:r>
            <a:r>
              <a:rPr lang="en-US" altLang="ko-KR" sz="1400" b="1" dirty="0">
                <a:solidFill>
                  <a:schemeClr val="accent5"/>
                </a:solidFill>
              </a:rPr>
              <a:t>,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1400" b="1" dirty="0">
                <a:solidFill>
                  <a:schemeClr val="accent5"/>
                </a:solidFill>
              </a:rPr>
              <a:t> Model </a:t>
            </a:r>
            <a:r>
              <a:rPr lang="ko-KR" altLang="en-US" sz="1400" b="1" dirty="0">
                <a:solidFill>
                  <a:schemeClr val="accent5"/>
                </a:solidFill>
              </a:rPr>
              <a:t>적합</a:t>
            </a:r>
            <a:endParaRPr lang="ko-KR" alt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FontTx/>
              <a:buChar char="-"/>
            </a:pP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08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 기준</a:t>
            </a:r>
            <a:endParaRPr lang="en-US" altLang="ko-KR"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3. </a:t>
            </a:r>
            <a:r>
              <a:rPr lang="ko-KR" altLang="en-US" sz="1400" b="1" dirty="0">
                <a:solidFill>
                  <a:schemeClr val="accent5"/>
                </a:solidFill>
              </a:rPr>
              <a:t>각 </a:t>
            </a:r>
            <a:r>
              <a:rPr lang="en-US" altLang="ko-KR" sz="1400" b="1" dirty="0">
                <a:solidFill>
                  <a:schemeClr val="accent5"/>
                </a:solidFill>
              </a:rPr>
              <a:t>Model coefficients </a:t>
            </a:r>
            <a:r>
              <a:rPr lang="ko-KR" altLang="en-US" sz="1400" b="1" dirty="0">
                <a:solidFill>
                  <a:schemeClr val="accent5"/>
                </a:solidFill>
              </a:rPr>
              <a:t>비교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860244"/>
            <a:ext cx="3727642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Separated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72743" y="2447471"/>
            <a:ext cx="7688700" cy="215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400" b="1" dirty="0">
                <a:solidFill>
                  <a:schemeClr val="accent5"/>
                </a:solidFill>
              </a:rPr>
              <a:t>Procedure</a:t>
            </a:r>
            <a:endParaRPr sz="14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Peak Detection Algorithm</a:t>
            </a:r>
            <a:r>
              <a:rPr lang="ko-KR" altLang="en-US" sz="1200" dirty="0"/>
              <a:t>을 </a:t>
            </a:r>
            <a:r>
              <a:rPr lang="en-US" sz="1200" dirty="0" err="1"/>
              <a:t>이용</a:t>
            </a:r>
            <a:r>
              <a:rPr lang="ko-KR" altLang="en-US" sz="1200" dirty="0"/>
              <a:t>하여</a:t>
            </a:r>
            <a:r>
              <a:rPr lang="en-US" sz="1200" dirty="0"/>
              <a:t> </a:t>
            </a:r>
            <a:r>
              <a:rPr lang="en-US" sz="1200" dirty="0" err="1"/>
              <a:t>Breakpoint를</a:t>
            </a:r>
            <a:r>
              <a:rPr lang="en-US" sz="1200" dirty="0"/>
              <a:t> </a:t>
            </a:r>
            <a:r>
              <a:rPr lang="ko-KR" altLang="en-US" sz="1200" dirty="0"/>
              <a:t>찾음</a:t>
            </a:r>
            <a:r>
              <a:rPr lang="en-US" altLang="ko-KR" sz="1200" dirty="0"/>
              <a:t>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2) </a:t>
            </a:r>
            <a:r>
              <a:rPr lang="ko-KR" altLang="en-US" sz="1200" dirty="0"/>
              <a:t>각각의 </a:t>
            </a:r>
            <a:r>
              <a:rPr lang="en-US" altLang="ko-KR" sz="1200" dirty="0"/>
              <a:t>wave partition</a:t>
            </a:r>
            <a:r>
              <a:rPr lang="ko-KR" altLang="en-US" sz="1200" dirty="0"/>
              <a:t>에 대해 독립적으로 모형을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      =&gt;  </a:t>
            </a:r>
            <a:r>
              <a:rPr lang="ko-KR" altLang="en-US" sz="1200" dirty="0"/>
              <a:t>함수의 연속성이 보장되지 않음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2038185"/>
            <a:ext cx="3588711" cy="68498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3" y="1848613"/>
            <a:ext cx="4295710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BE868-9F12-B346-8CC0-BF34A5E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5" y="1276900"/>
            <a:ext cx="3656530" cy="386660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Well-fitted Countries</a:t>
            </a:r>
            <a:endParaRPr lang="ko-KR" alt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A8A10B-6973-3748-A9E2-EFB8B12A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6900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(1) – more than one breakpoint</a:t>
            </a:r>
            <a:endParaRPr lang="ko-KR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60850-E7DE-4647-B650-FBA1B4A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32" y="1285308"/>
            <a:ext cx="3648579" cy="38581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A75C0-5514-344D-8744-14C29C4E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308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(2) – Gap between 1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st</a:t>
            </a:r>
            <a:r>
              <a:rPr lang="en-US" altLang="ko-KR" sz="2000" b="1" dirty="0">
                <a:solidFill>
                  <a:schemeClr val="accent5"/>
                </a:solidFill>
              </a:rPr>
              <a:t> &amp; 2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000" b="1" dirty="0">
                <a:solidFill>
                  <a:schemeClr val="accent5"/>
                </a:solidFill>
              </a:rPr>
              <a:t> plots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92404-7700-3040-B3A8-F3536EBB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11" y="1276900"/>
            <a:ext cx="3755001" cy="386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FB02-D772-4146-9DC9-B7A099B6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11" y="1276900"/>
            <a:ext cx="375500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(3) – 2</a:t>
            </a:r>
            <a:r>
              <a:rPr lang="en-US" altLang="ko-KR" sz="2000" b="1" baseline="30000" dirty="0">
                <a:solidFill>
                  <a:schemeClr val="accent5"/>
                </a:solidFill>
              </a:rPr>
              <a:t>nd</a:t>
            </a:r>
            <a:r>
              <a:rPr lang="en-US" altLang="ko-KR" sz="2000" b="1" dirty="0">
                <a:solidFill>
                  <a:schemeClr val="accent5"/>
                </a:solidFill>
              </a:rPr>
              <a:t> plot hadn’t been fitted</a:t>
            </a:r>
            <a:endParaRPr lang="ko-KR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C6043-4279-9144-BC53-B5E3EDCB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70" y="1276900"/>
            <a:ext cx="3656530" cy="386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FE1F7-258F-A44D-8112-46DD33C5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17" y="1276899"/>
            <a:ext cx="3656531" cy="38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28CE7E57-2027-0542-B591-EDF21008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Google Shape;126;p19">
            <a:extLst>
              <a:ext uri="{FF2B5EF4-FFF2-40B4-BE49-F238E27FC236}">
                <a16:creationId xmlns:a16="http://schemas.microsoft.com/office/drawing/2014/main" id="{5F8209F0-E476-B94D-9890-464A55B78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061" y="741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Poorly </a:t>
            </a:r>
            <a:r>
              <a:rPr lang="en-US" altLang="ko-KR" sz="2000" b="1" dirty="0">
                <a:solidFill>
                  <a:schemeClr val="accent5"/>
                </a:solidFill>
              </a:rPr>
              <a:t>fitted Countries (4) – Every </a:t>
            </a:r>
            <a:r>
              <a:rPr lang="en-US" altLang="ko-KR" sz="2000" dirty="0">
                <a:solidFill>
                  <a:schemeClr val="accent5"/>
                </a:solidFill>
              </a:rPr>
              <a:t>plot </a:t>
            </a:r>
            <a:r>
              <a:rPr lang="en-US" altLang="ko-KR" sz="2000" b="1" dirty="0">
                <a:solidFill>
                  <a:schemeClr val="accent5"/>
                </a:solidFill>
              </a:rPr>
              <a:t>hadn’t been fitted</a:t>
            </a:r>
            <a:endParaRPr lang="ko-KR" altLang="en-US" sz="20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71350E-E816-7B46-A8D0-B2CC01C2E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DB363F1-11E6-AD46-A23C-A885F405A9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B848D-59E9-3148-9A26-9A293268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95" y="1276900"/>
            <a:ext cx="3656530" cy="386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D421C-A061-A849-9258-DEEB7184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75" y="1276900"/>
            <a:ext cx="3656530" cy="3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8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269</Words>
  <Application>Microsoft Macintosh PowerPoint</Application>
  <PresentationFormat>On-screen Show (16:9)</PresentationFormat>
  <Paragraphs>37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Malgun Gothic</vt:lpstr>
      <vt:lpstr>Raleway</vt:lpstr>
      <vt:lpstr>Arial</vt:lpstr>
      <vt:lpstr>Streamline</vt:lpstr>
      <vt:lpstr>Fitting Separated Growth Curve Models  and its coefficients         10월 26일</vt:lpstr>
      <vt:lpstr>개요 </vt:lpstr>
      <vt:lpstr>Separated Logistic model</vt:lpstr>
      <vt:lpstr>Separated Gompertz model</vt:lpstr>
      <vt:lpstr>Well-fitted Countries</vt:lpstr>
      <vt:lpstr>Poorly fitted Countries (1) – more than one breakpoint</vt:lpstr>
      <vt:lpstr>Poorly fitted Countries (2) – Gap between 1st &amp; 2nd plots</vt:lpstr>
      <vt:lpstr>Poorly fitted Countries (3) – 2nd plot hadn’t been fitted</vt:lpstr>
      <vt:lpstr>Poorly fitted Countries (4) – Every plot hadn’t been fitted</vt:lpstr>
      <vt:lpstr>Poorly fitted Countries (5) – Only Logistic Model fitted      (Gompertz만 적합되는 경우는 없음)</vt:lpstr>
      <vt:lpstr>What 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91</cp:revision>
  <dcterms:modified xsi:type="dcterms:W3CDTF">2020-10-25T18:39:57Z</dcterms:modified>
</cp:coreProperties>
</file>